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handoutMasterIdLst>
    <p:handoutMasterId r:id="rId13"/>
  </p:handoutMasterIdLst>
  <p:sldIdLst>
    <p:sldId id="468" r:id="rId2"/>
    <p:sldId id="503" r:id="rId3"/>
    <p:sldId id="499" r:id="rId4"/>
    <p:sldId id="504" r:id="rId5"/>
    <p:sldId id="502" r:id="rId6"/>
    <p:sldId id="508" r:id="rId7"/>
    <p:sldId id="509" r:id="rId8"/>
    <p:sldId id="511" r:id="rId9"/>
    <p:sldId id="513" r:id="rId10"/>
    <p:sldId id="264" r:id="rId11"/>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04"/>
    <p:restoredTop sz="86369"/>
  </p:normalViewPr>
  <p:slideViewPr>
    <p:cSldViewPr snapToGrid="0">
      <p:cViewPr>
        <p:scale>
          <a:sx n="51" d="100"/>
          <a:sy n="51" d="100"/>
        </p:scale>
        <p:origin x="390" y="112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15/06/2024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hdphoto1.wdp>
</file>

<file path=ppt/media/image10.png>
</file>

<file path=ppt/media/image2.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15/06/2024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15/06/2024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15/06/2024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14.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754326"/>
          </a:xfrm>
          <a:prstGeom prst="rect">
            <a:avLst/>
          </a:prstGeom>
          <a:noFill/>
        </p:spPr>
        <p:txBody>
          <a:bodyPr wrap="square" rtlCol="0">
            <a:spAutoFit/>
          </a:bodyPr>
          <a:lstStyle/>
          <a:p>
            <a:r>
              <a:rPr lang="es-ES" sz="5400" b="1" dirty="0">
                <a:solidFill>
                  <a:schemeClr val="tx1">
                    <a:lumMod val="75000"/>
                    <a:lumOff val="25000"/>
                  </a:schemeClr>
                </a:solidFill>
                <a:latin typeface="Work Sans" pitchFamily="2" charset="77"/>
              </a:rPr>
              <a:t>Nombre</a:t>
            </a:r>
          </a:p>
          <a:p>
            <a:r>
              <a:rPr lang="es-ES" sz="5400" b="1" dirty="0">
                <a:solidFill>
                  <a:schemeClr val="tx1">
                    <a:lumMod val="75000"/>
                    <a:lumOff val="25000"/>
                  </a:schemeClr>
                </a:solidFill>
                <a:latin typeface="Work Sans" pitchFamily="2" charset="77"/>
              </a:rPr>
              <a:t>Del Proyecto</a:t>
            </a:r>
            <a:endParaRPr lang="es-ES" sz="4000" b="1" dirty="0">
              <a:solidFill>
                <a:schemeClr val="tx1">
                  <a:lumMod val="75000"/>
                  <a:lumOff val="25000"/>
                </a:schemeClr>
              </a:solidFill>
              <a:latin typeface="Work Sans" pitchFamily="2" charset="77"/>
            </a:endParaRPr>
          </a:p>
        </p:txBody>
      </p:sp>
      <p:sp>
        <p:nvSpPr>
          <p:cNvPr id="3" name="CuadroTexto 2">
            <a:extLst>
              <a:ext uri="{FF2B5EF4-FFF2-40B4-BE49-F238E27FC236}">
                <a16:creationId xmlns:a16="http://schemas.microsoft.com/office/drawing/2014/main" id="{8FBDEB08-DE5A-B0C2-B0FE-954002411545}"/>
              </a:ext>
            </a:extLst>
          </p:cNvPr>
          <p:cNvSpPr txBox="1">
            <a:spLocks/>
          </p:cNvSpPr>
          <p:nvPr/>
        </p:nvSpPr>
        <p:spPr>
          <a:xfrm>
            <a:off x="6498769" y="2761818"/>
            <a:ext cx="2001545" cy="1334363"/>
          </a:xfrm>
          <a:prstGeom prst="rect">
            <a:avLst/>
          </a:prstGeom>
          <a:noFill/>
          <a:ln>
            <a:solidFill>
              <a:schemeClr val="tx1"/>
            </a:solidFill>
          </a:ln>
        </p:spPr>
        <p:txBody>
          <a:bodyPr wrap="square" rtlCol="0" anchor="ctr" anchorCtr="0">
            <a:noAutofit/>
          </a:bodyPr>
          <a:lstStyle/>
          <a:p>
            <a:pPr algn="ctr"/>
            <a:r>
              <a:rPr lang="es-US" sz="1600" dirty="0">
                <a:latin typeface="Work Sans Light" pitchFamily="2" charset="77"/>
              </a:rPr>
              <a:t>Aun por definir</a:t>
            </a:r>
            <a:endParaRPr lang="es-CO" sz="1600" dirty="0">
              <a:latin typeface="Work Sans Light" pitchFamily="2" charset="77"/>
            </a:endParaRPr>
          </a:p>
        </p:txBody>
      </p:sp>
      <p:sp>
        <p:nvSpPr>
          <p:cNvPr id="5" name="CuadroTexto 4">
            <a:extLst>
              <a:ext uri="{FF2B5EF4-FFF2-40B4-BE49-F238E27FC236}">
                <a16:creationId xmlns:a16="http://schemas.microsoft.com/office/drawing/2014/main" id="{73C65CF2-4CAC-4B81-D093-E60894228000}"/>
              </a:ext>
            </a:extLst>
          </p:cNvPr>
          <p:cNvSpPr txBox="1">
            <a:spLocks/>
          </p:cNvSpPr>
          <p:nvPr/>
        </p:nvSpPr>
        <p:spPr>
          <a:xfrm>
            <a:off x="8500314" y="2761818"/>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 </a:t>
            </a:r>
          </a:p>
        </p:txBody>
      </p:sp>
      <p:pic>
        <p:nvPicPr>
          <p:cNvPr id="2" name="Imagen 1">
            <a:extLst>
              <a:ext uri="{FF2B5EF4-FFF2-40B4-BE49-F238E27FC236}">
                <a16:creationId xmlns:a16="http://schemas.microsoft.com/office/drawing/2014/main" id="{3ED6E9E3-5ADA-9573-417B-9DCB86367490}"/>
              </a:ext>
            </a:extLst>
          </p:cNvPr>
          <p:cNvPicPr>
            <a:picLocks noChangeAspect="1"/>
          </p:cNvPicPr>
          <p:nvPr/>
        </p:nvPicPr>
        <p:blipFill>
          <a:blip r:embed="rId3"/>
          <a:stretch>
            <a:fillRect/>
          </a:stretch>
        </p:blipFill>
        <p:spPr>
          <a:xfrm>
            <a:off x="8500314" y="2473993"/>
            <a:ext cx="2117326" cy="2109140"/>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461832" y="2050710"/>
            <a:ext cx="7268336" cy="1200329"/>
          </a:xfrm>
          <a:prstGeom prst="rect">
            <a:avLst/>
          </a:prstGeom>
          <a:noFill/>
        </p:spPr>
        <p:txBody>
          <a:bodyPr wrap="none" rtlCol="0">
            <a:spAutoFit/>
          </a:bodyPr>
          <a:lstStyle/>
          <a:p>
            <a:pPr algn="ctr"/>
            <a:r>
              <a:rPr lang="es-CO" sz="7200" dirty="0" err="1">
                <a:solidFill>
                  <a:schemeClr val="bg1"/>
                </a:solidFill>
                <a:effectLst>
                  <a:outerShdw blurRad="38100" dist="38100" dir="2700000" algn="tl">
                    <a:srgbClr val="000000">
                      <a:alpha val="43137"/>
                    </a:srgbClr>
                  </a:outerShdw>
                </a:effectLst>
                <a:latin typeface="Work Sans Light" pitchFamily="2" charset="77"/>
              </a:rPr>
              <a:t>DanceScheduler</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3463724"/>
            <a:ext cx="3854368" cy="1323439"/>
          </a:xfrm>
          <a:prstGeom prst="rect">
            <a:avLst/>
          </a:prstGeom>
          <a:noFill/>
        </p:spPr>
        <p:txBody>
          <a:bodyPr wrap="square" rtlCol="0">
            <a:spAutoFit/>
          </a:bodyPr>
          <a:lstStyle/>
          <a:p>
            <a:pPr algn="ctr"/>
            <a:r>
              <a:rPr lang="es-ES" sz="1600" dirty="0">
                <a:solidFill>
                  <a:schemeClr val="bg1"/>
                </a:solidFill>
                <a:effectLst>
                  <a:outerShdw blurRad="38100" dist="38100" dir="2700000" algn="tl">
                    <a:srgbClr val="000000">
                      <a:alpha val="43137"/>
                    </a:srgbClr>
                  </a:outerShdw>
                </a:effectLst>
                <a:latin typeface="Work Sans Light" pitchFamily="2" charset="77"/>
              </a:rPr>
              <a:t>Miguel Montaño</a:t>
            </a:r>
          </a:p>
          <a:p>
            <a:pPr algn="ctr"/>
            <a:r>
              <a:rPr lang="es-US" sz="1600" dirty="0">
                <a:solidFill>
                  <a:schemeClr val="bg1"/>
                </a:solidFill>
                <a:effectLst>
                  <a:outerShdw blurRad="38100" dist="38100" dir="2700000" algn="tl">
                    <a:srgbClr val="000000">
                      <a:alpha val="43137"/>
                    </a:srgbClr>
                  </a:outerShdw>
                </a:effectLst>
                <a:latin typeface="Work Sans Light" pitchFamily="2" charset="77"/>
              </a:rPr>
              <a:t>Miguel Roldan</a:t>
            </a:r>
          </a:p>
          <a:p>
            <a:pPr algn="ctr"/>
            <a:r>
              <a:rPr lang="es-US" sz="1600" dirty="0">
                <a:solidFill>
                  <a:schemeClr val="bg1"/>
                </a:solidFill>
                <a:effectLst>
                  <a:outerShdw blurRad="38100" dist="38100" dir="2700000" algn="tl">
                    <a:srgbClr val="000000">
                      <a:alpha val="43137"/>
                    </a:srgbClr>
                  </a:outerShdw>
                </a:effectLst>
                <a:latin typeface="Work Sans Light" pitchFamily="2" charset="77"/>
              </a:rPr>
              <a:t>Juan Peña</a:t>
            </a:r>
          </a:p>
          <a:p>
            <a:pPr algn="ctr"/>
            <a:r>
              <a:rPr lang="es-US" sz="1600" dirty="0">
                <a:solidFill>
                  <a:schemeClr val="bg1"/>
                </a:solidFill>
                <a:effectLst>
                  <a:outerShdw blurRad="38100" dist="38100" dir="2700000" algn="tl">
                    <a:srgbClr val="000000">
                      <a:alpha val="43137"/>
                    </a:srgbClr>
                  </a:outerShdw>
                </a:effectLst>
                <a:latin typeface="Work Sans Light" pitchFamily="2" charset="77"/>
              </a:rPr>
              <a:t>Daniel Cerinza </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830997"/>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a:t>
            </a:r>
            <a:r>
              <a:rPr lang="es-US" sz="1600" b="1" dirty="0">
                <a:solidFill>
                  <a:schemeClr val="bg1"/>
                </a:solidFill>
                <a:effectLst>
                  <a:outerShdw blurRad="38100" dist="38100" dir="2700000" algn="tl">
                    <a:srgbClr val="000000">
                      <a:alpha val="43137"/>
                    </a:srgbClr>
                  </a:outerShdw>
                </a:effectLst>
                <a:latin typeface="Work Sans Light" pitchFamily="2" charset="77"/>
              </a:rPr>
              <a:t>30</a:t>
            </a:r>
            <a:r>
              <a:rPr lang="es-ES" sz="1600" b="1" dirty="0">
                <a:solidFill>
                  <a:schemeClr val="bg1"/>
                </a:solidFill>
                <a:effectLst>
                  <a:outerShdw blurRad="38100" dist="38100" dir="2700000" algn="tl">
                    <a:srgbClr val="000000">
                      <a:alpha val="43137"/>
                    </a:srgbClr>
                  </a:outerShdw>
                </a:effectLst>
                <a:latin typeface="Work Sans Light" pitchFamily="2" charset="77"/>
              </a:rPr>
              <a:t> de marzo de 202</a:t>
            </a:r>
            <a:r>
              <a:rPr lang="es-US" sz="1600" b="1" dirty="0">
                <a:solidFill>
                  <a:schemeClr val="bg1"/>
                </a:solidFill>
                <a:effectLst>
                  <a:outerShdw blurRad="38100" dist="38100" dir="2700000" algn="tl">
                    <a:srgbClr val="000000">
                      <a:alpha val="43137"/>
                    </a:srgbClr>
                  </a:outerShdw>
                </a:effectLst>
                <a:latin typeface="Work Sans Light" pitchFamily="2" charset="77"/>
              </a:rPr>
              <a:t>4</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97DC05-4A6B-3E0B-D2C7-E6FB8FE7B99F}"/>
              </a:ext>
            </a:extLst>
          </p:cNvPr>
          <p:cNvPicPr>
            <a:picLocks noChangeAspect="1"/>
          </p:cNvPicPr>
          <p:nvPr/>
        </p:nvPicPr>
        <p:blipFill>
          <a:blip r:embed="rId3"/>
          <a:stretch>
            <a:fillRect/>
          </a:stretch>
        </p:blipFill>
        <p:spPr>
          <a:xfrm>
            <a:off x="3657599" y="-68162"/>
            <a:ext cx="10491486" cy="6994324"/>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157468" y="1006821"/>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157468" y="677465"/>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987654" y="1687550"/>
            <a:ext cx="3854368" cy="3785652"/>
          </a:xfrm>
          <a:prstGeom prst="rect">
            <a:avLst/>
          </a:prstGeom>
          <a:noFill/>
        </p:spPr>
        <p:txBody>
          <a:bodyPr wrap="square" rtlCol="0">
            <a:spAutoFit/>
          </a:bodyPr>
          <a:lstStyle/>
          <a:p>
            <a:r>
              <a:rPr lang="es-CO" sz="1600" dirty="0">
                <a:latin typeface="Work Sans Light" pitchFamily="2" charset="77"/>
              </a:rPr>
              <a:t>En el vibrante mundo de la danza, la gestión eficiente del tiempo y los recursos es esencial para el éxito tanto de los profesores como de los estudiantes. Con ese fin, surge </a:t>
            </a:r>
            <a:r>
              <a:rPr lang="es-CO" sz="1600" dirty="0" err="1">
                <a:latin typeface="Work Sans Light" pitchFamily="2" charset="77"/>
              </a:rPr>
              <a:t>DanceScheduler</a:t>
            </a:r>
            <a:r>
              <a:rPr lang="es-CO" sz="1600" dirty="0">
                <a:latin typeface="Work Sans Light" pitchFamily="2" charset="77"/>
              </a:rPr>
              <a:t>, un innovador aplicativo web diseñado para simplificar el agendamiento de clases en escuelas de baile. Su objetivo principal es mejorar la organización y comunicación dentro de la institución, ofreciendo una plataforma intuitiva y eficiente que facilite la gestión de horarios y recursos para todos los implicados.</a:t>
            </a: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err="1">
                <a:solidFill>
                  <a:schemeClr val="bg1"/>
                </a:solidFill>
                <a:latin typeface="Work Sans Medium" pitchFamily="2" charset="77"/>
              </a:rPr>
              <a:t>DanceScheduler</a:t>
            </a:r>
            <a:endParaRPr lang="es-CO" dirty="0">
              <a:solidFill>
                <a:schemeClr val="bg1"/>
              </a:solidFill>
              <a:latin typeface="Work Sans Medium" pitchFamily="2" charset="77"/>
            </a:endParaRPr>
          </a:p>
        </p:txBody>
      </p:sp>
      <p:sp>
        <p:nvSpPr>
          <p:cNvPr id="2" name="CuadroTexto 1">
            <a:extLst>
              <a:ext uri="{FF2B5EF4-FFF2-40B4-BE49-F238E27FC236}">
                <a16:creationId xmlns:a16="http://schemas.microsoft.com/office/drawing/2014/main" id="{72D24723-360A-B357-B421-17CF33D4C0B4}"/>
              </a:ext>
            </a:extLst>
          </p:cNvPr>
          <p:cNvSpPr txBox="1">
            <a:spLocks/>
          </p:cNvSpPr>
          <p:nvPr/>
        </p:nvSpPr>
        <p:spPr>
          <a:xfrm>
            <a:off x="1263775" y="3237807"/>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Sistema</a:t>
            </a:r>
            <a:endParaRPr lang="es-CO" sz="1600" dirty="0">
              <a:latin typeface="Work Sans Light" pitchFamily="2" charset="77"/>
            </a:endParaRPr>
          </a:p>
        </p:txBody>
      </p:sp>
      <p:sp>
        <p:nvSpPr>
          <p:cNvPr id="4" name="CuadroTexto 3">
            <a:extLst>
              <a:ext uri="{FF2B5EF4-FFF2-40B4-BE49-F238E27FC236}">
                <a16:creationId xmlns:a16="http://schemas.microsoft.com/office/drawing/2014/main" id="{6CD37F32-D413-C0B0-1883-F0E6FE54B3BB}"/>
              </a:ext>
            </a:extLst>
          </p:cNvPr>
          <p:cNvSpPr txBox="1">
            <a:spLocks/>
          </p:cNvSpPr>
          <p:nvPr/>
        </p:nvSpPr>
        <p:spPr>
          <a:xfrm>
            <a:off x="3265320" y="3237807"/>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653014" y="2489547"/>
            <a:ext cx="4547336" cy="2554545"/>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p:txBody>
      </p:sp>
      <p:pic>
        <p:nvPicPr>
          <p:cNvPr id="7" name="Imagen 6">
            <a:extLst>
              <a:ext uri="{FF2B5EF4-FFF2-40B4-BE49-F238E27FC236}">
                <a16:creationId xmlns:a16="http://schemas.microsoft.com/office/drawing/2014/main" id="{53906FE2-5BB0-BC7C-D8D8-27BA59B5EDED}"/>
              </a:ext>
            </a:extLst>
          </p:cNvPr>
          <p:cNvPicPr>
            <a:picLocks noChangeAspect="1"/>
          </p:cNvPicPr>
          <p:nvPr/>
        </p:nvPicPr>
        <p:blipFill>
          <a:blip r:embed="rId3"/>
          <a:stretch>
            <a:fillRect/>
          </a:stretch>
        </p:blipFill>
        <p:spPr>
          <a:xfrm>
            <a:off x="3265320" y="2696655"/>
            <a:ext cx="2117326" cy="2109140"/>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026252"/>
            <a:ext cx="11447293" cy="3293209"/>
          </a:xfrm>
          <a:prstGeom prst="rect">
            <a:avLst/>
          </a:prstGeom>
          <a:noFill/>
        </p:spPr>
        <p:txBody>
          <a:bodyPr wrap="square" rtlCol="0">
            <a:spAutoFit/>
          </a:bodyPr>
          <a:lstStyle/>
          <a:p>
            <a:endParaRPr lang="es-MX" sz="1600" dirty="0">
              <a:latin typeface="Work Sans Light" pitchFamily="2" charset="77"/>
            </a:endParaRPr>
          </a:p>
          <a:p>
            <a:r>
              <a:rPr lang="es-MX" sz="1600" dirty="0">
                <a:latin typeface="Work Sans Light" pitchFamily="2" charset="77"/>
              </a:rPr>
              <a:t>La Empresa “LN7 DANCE ESTUDIO”, ubicada en , la cual es una empresa de baile que solicita que le podamos ayudar a la </a:t>
            </a:r>
            <a:r>
              <a:rPr lang="es-US" sz="1600" dirty="0">
                <a:latin typeface="Work Sans Light" pitchFamily="2" charset="77"/>
              </a:rPr>
              <a:t>programación de clases, los recordatorios de clases, hacemos </a:t>
            </a:r>
            <a:r>
              <a:rPr lang="es-MX" sz="1600" dirty="0">
                <a:latin typeface="Work Sans Light" pitchFamily="2" charset="77"/>
              </a:rPr>
              <a:t>utilización de las Técnicas e Instrumentos de recolección de datos como Entrevista, Encuesta (Cuestionario) y Observación Directa para buscar de donde nace esta problemática de lo cual encontramos lo siguiente.</a:t>
            </a:r>
          </a:p>
          <a:p>
            <a:endParaRPr lang="es-MX" sz="1600" dirty="0">
              <a:latin typeface="Work Sans Light" pitchFamily="2" charset="77"/>
            </a:endParaRPr>
          </a:p>
          <a:p>
            <a:pPr lvl="1"/>
            <a:r>
              <a:rPr lang="es-MX" sz="1600" dirty="0">
                <a:latin typeface="Work Sans Light" pitchFamily="2" charset="77"/>
              </a:rPr>
              <a:t>Las necesidades encontradas: </a:t>
            </a:r>
          </a:p>
          <a:p>
            <a:pPr marL="285750" indent="-285750">
              <a:buFont typeface="Arial" panose="020B0604020202020204" pitchFamily="34" charset="0"/>
              <a:buChar char="•"/>
            </a:pPr>
            <a:r>
              <a:rPr lang="es-US" sz="1600" dirty="0">
                <a:latin typeface="Work Sans Light" pitchFamily="2" charset="77"/>
              </a:rPr>
              <a:t>Programación de clases</a:t>
            </a:r>
            <a:r>
              <a:rPr lang="es-MX" sz="1600" dirty="0">
                <a:latin typeface="Work Sans Light" pitchFamily="2" charset="77"/>
              </a:rPr>
              <a:t> (</a:t>
            </a:r>
            <a:r>
              <a:rPr lang="es-US" sz="1600" dirty="0">
                <a:latin typeface="Work Sans Light" pitchFamily="2" charset="77"/>
              </a:rPr>
              <a:t>tienen un proceso lento y difícil de entender para la programación de clases</a:t>
            </a:r>
            <a:r>
              <a:rPr lang="es-MX" sz="1600" dirty="0">
                <a:latin typeface="Work Sans Light" pitchFamily="2" charset="77"/>
              </a:rPr>
              <a:t>). </a:t>
            </a:r>
          </a:p>
          <a:p>
            <a:pPr marL="285750" indent="-285750">
              <a:buFont typeface="Arial" panose="020B0604020202020204" pitchFamily="34" charset="0"/>
              <a:buChar char="•"/>
            </a:pPr>
            <a:r>
              <a:rPr lang="es-US" sz="1600" dirty="0">
                <a:latin typeface="Work Sans Light" pitchFamily="2" charset="77"/>
              </a:rPr>
              <a:t>Accesibilidad </a:t>
            </a:r>
            <a:r>
              <a:rPr lang="es-MX" sz="1600" dirty="0">
                <a:latin typeface="Work Sans Light" pitchFamily="2" charset="77"/>
              </a:rPr>
              <a:t>(</a:t>
            </a:r>
            <a:r>
              <a:rPr lang="es-US" sz="1600" dirty="0">
                <a:latin typeface="Work Sans Light" pitchFamily="2" charset="77"/>
              </a:rPr>
              <a:t>tienen la necesidad de poder entrar a la programación de clases todos los actores activos en la empresa</a:t>
            </a:r>
            <a:r>
              <a:rPr lang="es-MX" sz="1600" dirty="0">
                <a:latin typeface="Work Sans Light" pitchFamily="2" charset="77"/>
              </a:rPr>
              <a:t>). </a:t>
            </a:r>
          </a:p>
          <a:p>
            <a:pPr marL="285750" indent="-285750">
              <a:buFont typeface="Arial" panose="020B0604020202020204" pitchFamily="34" charset="0"/>
              <a:buChar char="•"/>
            </a:pPr>
            <a:r>
              <a:rPr lang="es-US" sz="1600" dirty="0">
                <a:latin typeface="Work Sans Light" pitchFamily="2" charset="77"/>
              </a:rPr>
              <a:t>Recordatorios</a:t>
            </a:r>
            <a:r>
              <a:rPr lang="es-MX" sz="1600" dirty="0">
                <a:latin typeface="Work Sans Light" pitchFamily="2" charset="77"/>
              </a:rPr>
              <a:t> (</a:t>
            </a:r>
            <a:r>
              <a:rPr lang="es-US" sz="1600" dirty="0">
                <a:latin typeface="Work Sans Light" pitchFamily="2" charset="77"/>
              </a:rPr>
              <a:t>se produce una falta de asistencia grande debido a el olvido de los clientes de sus clases</a:t>
            </a:r>
            <a:r>
              <a:rPr lang="es-MX" sz="1600" dirty="0">
                <a:latin typeface="Work Sans Light" pitchFamily="2" charset="77"/>
              </a:rPr>
              <a:t>.</a:t>
            </a:r>
          </a:p>
          <a:p>
            <a:pPr marL="285750" indent="-285750">
              <a:buFont typeface="Arial" panose="020B0604020202020204" pitchFamily="34" charset="0"/>
              <a:buChar char="•"/>
            </a:pP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p:txBody>
      </p:sp>
      <p:pic>
        <p:nvPicPr>
          <p:cNvPr id="7" name="Imagen 6">
            <a:extLst>
              <a:ext uri="{FF2B5EF4-FFF2-40B4-BE49-F238E27FC236}">
                <a16:creationId xmlns:a16="http://schemas.microsoft.com/office/drawing/2014/main" id="{B4AECC62-25E7-3756-B935-DF22F81B22FA}"/>
              </a:ext>
            </a:extLst>
          </p:cNvPr>
          <p:cNvPicPr>
            <a:picLocks noChangeAspect="1"/>
          </p:cNvPicPr>
          <p:nvPr/>
        </p:nvPicPr>
        <p:blipFill>
          <a:blip r:embed="rId2"/>
          <a:stretch>
            <a:fillRect/>
          </a:stretch>
        </p:blipFill>
        <p:spPr>
          <a:xfrm>
            <a:off x="9828743" y="214400"/>
            <a:ext cx="1122062" cy="1117724"/>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39184" y="31096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286827"/>
            <a:ext cx="5042916" cy="1569660"/>
          </a:xfrm>
          <a:prstGeom prst="rect">
            <a:avLst/>
          </a:prstGeom>
          <a:noFill/>
        </p:spPr>
        <p:txBody>
          <a:bodyPr wrap="square" rtlCol="0">
            <a:spAutoFit/>
          </a:bodyPr>
          <a:lstStyle/>
          <a:p>
            <a:r>
              <a:rPr lang="es-CO" sz="1600" dirty="0">
                <a:latin typeface="Work Sans Light" pitchFamily="2" charset="77"/>
              </a:rPr>
              <a:t>Desarrollar un aplicativo web intuitivo y eficiente para la </a:t>
            </a:r>
            <a:r>
              <a:rPr lang="es-CO" sz="1600" dirty="0" err="1">
                <a:latin typeface="Work Sans Light" pitchFamily="2" charset="77"/>
              </a:rPr>
              <a:t>agendación</a:t>
            </a:r>
            <a:r>
              <a:rPr lang="es-CO" sz="1600" dirty="0">
                <a:latin typeface="Work Sans Light" pitchFamily="2" charset="77"/>
              </a:rPr>
              <a:t> de clases en una escuela de baile, facilitando la gestión de horarios y recursos tanto para profesores como para estudiantes, mejorando la organización y la comunicación dentro de la institución.</a:t>
            </a:r>
          </a:p>
        </p:txBody>
      </p:sp>
      <p:pic>
        <p:nvPicPr>
          <p:cNvPr id="2" name="Imagen 1">
            <a:extLst>
              <a:ext uri="{FF2B5EF4-FFF2-40B4-BE49-F238E27FC236}">
                <a16:creationId xmlns:a16="http://schemas.microsoft.com/office/drawing/2014/main" id="{E7F90470-2942-22C6-7A33-F7E8E2D7CD28}"/>
              </a:ext>
            </a:extLst>
          </p:cNvPr>
          <p:cNvPicPr>
            <a:picLocks noChangeAspect="1"/>
          </p:cNvPicPr>
          <p:nvPr/>
        </p:nvPicPr>
        <p:blipFill>
          <a:blip r:embed="rId2"/>
          <a:stretch>
            <a:fillRect/>
          </a:stretch>
        </p:blipFill>
        <p:spPr>
          <a:xfrm>
            <a:off x="3657599" y="-68162"/>
            <a:ext cx="10491486" cy="6994324"/>
          </a:xfrm>
          <a:prstGeom prst="rect">
            <a:avLst/>
          </a:prstGeom>
        </p:spPr>
      </p:pic>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764324" y="3660486"/>
            <a:ext cx="4834810" cy="1815882"/>
          </a:xfrm>
          <a:prstGeom prst="rect">
            <a:avLst/>
          </a:prstGeom>
          <a:noFill/>
        </p:spPr>
        <p:txBody>
          <a:bodyPr wrap="square" rtlCol="0">
            <a:spAutoFit/>
          </a:bodyPr>
          <a:lstStyle/>
          <a:p>
            <a:pPr marL="285750" indent="-285750">
              <a:buFont typeface="Arial" panose="020B0604020202020204" pitchFamily="34" charset="0"/>
              <a:buChar char="•"/>
            </a:pPr>
            <a:r>
              <a:rPr lang="es-CO" sz="1600" dirty="0">
                <a:latin typeface="Work Sans Light" pitchFamily="2" charset="77"/>
              </a:rPr>
              <a:t>Facilitar la programación de clases</a:t>
            </a:r>
          </a:p>
          <a:p>
            <a:pPr marL="285750" indent="-285750">
              <a:buFont typeface="Arial" panose="020B0604020202020204" pitchFamily="34" charset="0"/>
              <a:buChar char="•"/>
            </a:pPr>
            <a:r>
              <a:rPr lang="es-CO" sz="1600" dirty="0">
                <a:latin typeface="Work Sans Light" pitchFamily="2" charset="77"/>
              </a:rPr>
              <a:t>Optimizar la gestión de horarios</a:t>
            </a:r>
          </a:p>
          <a:p>
            <a:pPr marL="285750" indent="-285750">
              <a:buFont typeface="Arial" panose="020B0604020202020204" pitchFamily="34" charset="0"/>
              <a:buChar char="•"/>
            </a:pPr>
            <a:r>
              <a:rPr lang="es-MX" sz="1600" dirty="0">
                <a:latin typeface="Work Sans Light" pitchFamily="2" charset="77"/>
              </a:rPr>
              <a:t>Automatizar recordatorios y notificaciones</a:t>
            </a:r>
          </a:p>
          <a:p>
            <a:pPr marL="285750" indent="-285750">
              <a:buFont typeface="Arial" panose="020B0604020202020204" pitchFamily="34" charset="0"/>
              <a:buChar char="•"/>
            </a:pPr>
            <a:r>
              <a:rPr lang="es-MX" sz="1600" dirty="0">
                <a:latin typeface="Work Sans Light" pitchFamily="2" charset="77"/>
              </a:rPr>
              <a:t>Integrar herramientas de comunicación</a:t>
            </a:r>
          </a:p>
          <a:p>
            <a:pPr marL="285750" indent="-285750">
              <a:buFont typeface="Arial" panose="020B0604020202020204" pitchFamily="34" charset="0"/>
              <a:buChar char="•"/>
            </a:pPr>
            <a:r>
              <a:rPr lang="es-MX" sz="1600" dirty="0">
                <a:latin typeface="Work Sans Light" pitchFamily="2" charset="77"/>
              </a:rPr>
              <a:t>Proporcionar informes y análisis</a:t>
            </a:r>
          </a:p>
          <a:p>
            <a:pPr marL="285750" indent="-285750">
              <a:buFont typeface="Arial" panose="020B0604020202020204" pitchFamily="34" charset="0"/>
              <a:buChar char="•"/>
            </a:pPr>
            <a:r>
              <a:rPr lang="es-CO" sz="1600" dirty="0">
                <a:latin typeface="Work Sans Light" pitchFamily="2" charset="77"/>
              </a:rPr>
              <a:t>Asegurar la accesibilidad y compatibilidad</a:t>
            </a: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p:txBody>
      </p:sp>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76759"/>
            <a:ext cx="11447293" cy="1569660"/>
          </a:xfrm>
          <a:prstGeom prst="rect">
            <a:avLst/>
          </a:prstGeom>
          <a:noFill/>
        </p:spPr>
        <p:txBody>
          <a:bodyPr wrap="square" rtlCol="0">
            <a:spAutoFit/>
          </a:bodyPr>
          <a:lstStyle/>
          <a:p>
            <a:r>
              <a:rPr lang="es-MX" sz="1600" dirty="0">
                <a:latin typeface="Work Sans Light" pitchFamily="2" charset="77"/>
              </a:rPr>
              <a:t>Se propone el desarrollo de un Sistema de Información Web denominado </a:t>
            </a:r>
            <a:r>
              <a:rPr lang="es-MX" sz="1600" dirty="0" err="1">
                <a:latin typeface="Work Sans Light" pitchFamily="2" charset="77"/>
              </a:rPr>
              <a:t>DanceScheduler</a:t>
            </a:r>
            <a:r>
              <a:rPr lang="es-MX" sz="1600" dirty="0">
                <a:latin typeface="Work Sans Light" pitchFamily="2" charset="77"/>
              </a:rPr>
              <a:t> que sirva como herramienta software de apoyo al seguimiento del  </a:t>
            </a:r>
            <a:r>
              <a:rPr lang="es-CO" sz="1600" dirty="0">
                <a:latin typeface="Work Sans Light" pitchFamily="2" charset="77"/>
              </a:rPr>
              <a:t>a </a:t>
            </a:r>
            <a:r>
              <a:rPr lang="es-CO" sz="1600" dirty="0" err="1">
                <a:latin typeface="Work Sans Light" pitchFamily="2" charset="77"/>
              </a:rPr>
              <a:t>agendación</a:t>
            </a:r>
            <a:r>
              <a:rPr lang="es-CO" sz="1600" dirty="0">
                <a:latin typeface="Work Sans Light" pitchFamily="2" charset="77"/>
              </a:rPr>
              <a:t> de clases en una escuela de baile</a:t>
            </a:r>
            <a:r>
              <a:rPr lang="es-MX" sz="1600" dirty="0">
                <a:latin typeface="Work Sans Light" pitchFamily="2" charset="77"/>
              </a:rPr>
              <a:t> de la Empresa </a:t>
            </a:r>
            <a:r>
              <a:rPr lang="es-US" sz="1600" dirty="0">
                <a:latin typeface="Work Sans Light" pitchFamily="2" charset="77"/>
              </a:rPr>
              <a:t>LN7 STUDIO </a:t>
            </a:r>
            <a:r>
              <a:rPr lang="es-MX" sz="1600" dirty="0">
                <a:latin typeface="Work Sans Light" pitchFamily="2" charset="77"/>
              </a:rPr>
              <a:t>Permitirá la gestión de los clientes como usuarios de la </a:t>
            </a:r>
            <a:r>
              <a:rPr lang="es-US" sz="1600" dirty="0">
                <a:latin typeface="Work Sans Light" pitchFamily="2" charset="77"/>
              </a:rPr>
              <a:t>Empresa LN7 STUDIO</a:t>
            </a:r>
            <a:r>
              <a:rPr lang="es-MX" sz="1600" dirty="0">
                <a:latin typeface="Work Sans Light" pitchFamily="2" charset="77"/>
              </a:rPr>
              <a:t>. En</a:t>
            </a:r>
            <a:r>
              <a:rPr lang="es-CO" sz="1600" dirty="0">
                <a:latin typeface="Work Sans Light" pitchFamily="2" charset="77"/>
              </a:rPr>
              <a:t>Asegurar la accesibilidad y compatibilidad</a:t>
            </a:r>
            <a:r>
              <a:rPr lang="es-MX" sz="1600" dirty="0">
                <a:latin typeface="Work Sans Light" pitchFamily="2" charset="77"/>
              </a:rPr>
              <a:t> los Clientes podrán entrar de diferentes dispositivos. Permitiremos una automatización de procesos como la programación de clases y recordatorios</a:t>
            </a:r>
          </a:p>
          <a:p>
            <a:pPr marL="285750" indent="-285750">
              <a:buFont typeface="Arial" panose="020B0604020202020204" pitchFamily="34" charset="0"/>
              <a:buChar char="•"/>
            </a:pPr>
            <a:endParaRPr lang="es-MX" sz="1600" b="1" dirty="0">
              <a:latin typeface="Work Sans Light" pitchFamily="2" charset="77"/>
            </a:endParaRPr>
          </a:p>
        </p:txBody>
      </p:sp>
      <p:pic>
        <p:nvPicPr>
          <p:cNvPr id="1026" name="Picture 2" descr="Computadoras portátiles tableta teléfonos móviles dispositivos de mano  monitores de computadora, impresión de tabletas, artilugio, electrónica png  | PNGEgg">
            <a:extLst>
              <a:ext uri="{FF2B5EF4-FFF2-40B4-BE49-F238E27FC236}">
                <a16:creationId xmlns:a16="http://schemas.microsoft.com/office/drawing/2014/main" id="{869D56FC-DF04-DC6A-3595-71E93BA9E97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366293" y="2972281"/>
            <a:ext cx="5292665" cy="3581370"/>
          </a:xfrm>
          <a:prstGeom prst="rect">
            <a:avLst/>
          </a:prstGeom>
          <a:noFill/>
          <a:extLst>
            <a:ext uri="{909E8E84-426E-40DD-AFC4-6F175D3DCCD1}">
              <a14:hiddenFill xmlns:a14="http://schemas.microsoft.com/office/drawing/2010/main">
                <a:solidFill>
                  <a:srgbClr val="FFFFFF"/>
                </a:solidFill>
              </a14:hiddenFill>
            </a:ext>
          </a:extLst>
        </p:spPr>
      </p:pic>
      <p:pic>
        <p:nvPicPr>
          <p:cNvPr id="7" name="Imagen 6">
            <a:extLst>
              <a:ext uri="{FF2B5EF4-FFF2-40B4-BE49-F238E27FC236}">
                <a16:creationId xmlns:a16="http://schemas.microsoft.com/office/drawing/2014/main" id="{598FA482-7E24-7D5B-C14D-B7E93288E276}"/>
              </a:ext>
            </a:extLst>
          </p:cNvPr>
          <p:cNvPicPr>
            <a:picLocks noChangeAspect="1"/>
          </p:cNvPicPr>
          <p:nvPr/>
        </p:nvPicPr>
        <p:blipFill>
          <a:blip r:embed="rId4"/>
          <a:stretch>
            <a:fillRect/>
          </a:stretch>
        </p:blipFill>
        <p:spPr>
          <a:xfrm>
            <a:off x="9828743" y="214400"/>
            <a:ext cx="1122062" cy="1117724"/>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4278094"/>
          </a:xfrm>
          <a:prstGeom prst="rect">
            <a:avLst/>
          </a:prstGeom>
          <a:noFill/>
        </p:spPr>
        <p:txBody>
          <a:bodyPr wrap="square" rtlCol="0">
            <a:spAutoFit/>
          </a:bodyPr>
          <a:lstStyle/>
          <a:p>
            <a:endParaRPr lang="es-MX" sz="1600" dirty="0">
              <a:latin typeface="Work Sans Light" pitchFamily="2" charset="77"/>
            </a:endParaRPr>
          </a:p>
          <a:p>
            <a:r>
              <a:rPr lang="es-MX" sz="1600" dirty="0">
                <a:latin typeface="Work Sans Light" pitchFamily="2" charset="77"/>
              </a:rPr>
              <a:t>Qué hace el Sistema </a:t>
            </a:r>
            <a:br>
              <a:rPr lang="es-MX" sz="1600" dirty="0">
                <a:latin typeface="Work Sans Light" pitchFamily="2" charset="77"/>
              </a:rPr>
            </a:br>
            <a:r>
              <a:rPr lang="es-MX" sz="1600" dirty="0">
                <a:latin typeface="Work Sans Light" pitchFamily="2" charset="77"/>
              </a:rPr>
              <a:t>Operaciones que los perfiles pueden hacer (</a:t>
            </a:r>
            <a:r>
              <a:rPr lang="es-CO" sz="1600" dirty="0">
                <a:latin typeface="Work Sans Light" pitchFamily="2" charset="77"/>
              </a:rPr>
              <a:t>Asegurar la accesibilidad y compatibilidad</a:t>
            </a:r>
            <a:r>
              <a:rPr lang="es-MX" sz="1600" dirty="0">
                <a:latin typeface="Work Sans Light" pitchFamily="2" charset="77"/>
              </a:rPr>
              <a:t>, Automatizar recordatorios y notificaciones, </a:t>
            </a:r>
            <a:r>
              <a:rPr lang="es-CO" sz="1600" dirty="0">
                <a:latin typeface="Work Sans Light" pitchFamily="2" charset="77"/>
              </a:rPr>
              <a:t>Facilitar la programación de clases</a:t>
            </a:r>
            <a:r>
              <a:rPr lang="es-MX" sz="1600" dirty="0">
                <a:latin typeface="Work Sans Light" pitchFamily="2" charset="77"/>
              </a:rPr>
              <a:t>) el sistema no lograra crear administradores nuevos así como asignar clases privadas  Descripción de tecnologías del proyecto (Arquitectura de software, patrones de diseño, Back-</a:t>
            </a:r>
            <a:r>
              <a:rPr lang="es-MX" sz="1600" dirty="0" err="1">
                <a:latin typeface="Work Sans Light" pitchFamily="2" charset="77"/>
              </a:rPr>
              <a:t>End</a:t>
            </a:r>
            <a:r>
              <a:rPr lang="es-MX" sz="1600" dirty="0">
                <a:latin typeface="Work Sans Light" pitchFamily="2" charset="77"/>
              </a:rPr>
              <a:t>, </a:t>
            </a:r>
            <a:r>
              <a:rPr lang="es-MX" sz="1600" dirty="0" err="1">
                <a:latin typeface="Work Sans Light" pitchFamily="2" charset="77"/>
              </a:rPr>
              <a:t>Frond-End</a:t>
            </a:r>
            <a:r>
              <a:rPr lang="es-MX" sz="1600" dirty="0">
                <a:latin typeface="Work Sans Light" pitchFamily="2" charset="77"/>
              </a:rPr>
              <a:t>, </a:t>
            </a:r>
            <a:r>
              <a:rPr lang="es-MX" sz="1600" dirty="0" err="1">
                <a:latin typeface="Work Sans Light" pitchFamily="2" charset="77"/>
              </a:rPr>
              <a:t>frameworks</a:t>
            </a:r>
            <a:r>
              <a:rPr lang="es-MX" sz="1600" dirty="0">
                <a:latin typeface="Work Sans Light" pitchFamily="2" charset="77"/>
              </a:rPr>
              <a:t>)</a:t>
            </a:r>
          </a:p>
          <a:p>
            <a:endParaRPr lang="es-MX" sz="1600" dirty="0">
              <a:latin typeface="Work Sans Light" pitchFamily="2" charset="77"/>
            </a:endParaRPr>
          </a:p>
          <a:p>
            <a:r>
              <a:rPr lang="es-MX" sz="1600" dirty="0">
                <a:latin typeface="Work Sans Light" pitchFamily="2" charset="77"/>
              </a:rPr>
              <a:t>El sistema no lograra tener comunicación directa con los clientes no será un tipo de Apis de servicio al clientes, así mismo el  sistema no será un recibidor de pago solo será una conexión fácil para esto </a:t>
            </a:r>
          </a:p>
          <a:p>
            <a:endParaRPr lang="es-MX" sz="1600" dirty="0">
              <a:latin typeface="Work Sans Light" pitchFamily="2" charset="77"/>
            </a:endParaRPr>
          </a:p>
          <a:p>
            <a:r>
              <a:rPr lang="es-MX" sz="1600" dirty="0" err="1">
                <a:latin typeface="Work Sans Light" pitchFamily="2" charset="77"/>
              </a:rPr>
              <a:t>Stack</a:t>
            </a:r>
            <a:r>
              <a:rPr lang="es-MX" sz="1600" dirty="0">
                <a:latin typeface="Work Sans Light" pitchFamily="2" charset="77"/>
              </a:rPr>
              <a:t> de tecnología:</a:t>
            </a:r>
          </a:p>
          <a:p>
            <a:endParaRPr lang="es-MX" sz="1600" dirty="0">
              <a:latin typeface="Work Sans Light" pitchFamily="2" charset="77"/>
            </a:endParaRPr>
          </a:p>
          <a:p>
            <a:pPr fontAlgn="base">
              <a:buFont typeface="Arial" panose="020B0604020202020204" pitchFamily="34" charset="0"/>
              <a:buChar char="•"/>
            </a:pPr>
            <a:r>
              <a:rPr lang="es-ES" sz="1600" dirty="0">
                <a:latin typeface="Work Sans Light" pitchFamily="2" charset="77"/>
              </a:rPr>
              <a:t>PHP – </a:t>
            </a:r>
            <a:r>
              <a:rPr lang="es-ES" sz="1600" dirty="0" err="1">
                <a:latin typeface="Work Sans Light" pitchFamily="2" charset="77"/>
              </a:rPr>
              <a:t>react</a:t>
            </a:r>
            <a:r>
              <a:rPr lang="es-ES" sz="1600" dirty="0">
                <a:latin typeface="Work Sans Light" pitchFamily="2" charset="77"/>
              </a:rPr>
              <a:t>  api </a:t>
            </a:r>
            <a:r>
              <a:rPr lang="es-ES" sz="1600" dirty="0" err="1">
                <a:latin typeface="Work Sans Light" pitchFamily="2" charset="77"/>
              </a:rPr>
              <a:t>rest</a:t>
            </a:r>
            <a:r>
              <a:rPr lang="es-ES" sz="1600" dirty="0">
                <a:latin typeface="Work Sans Light" pitchFamily="2" charset="77"/>
              </a:rPr>
              <a:t> </a:t>
            </a:r>
          </a:p>
          <a:p>
            <a:pPr fontAlgn="base">
              <a:buFont typeface="Arial" panose="020B0604020202020204" pitchFamily="34" charset="0"/>
              <a:buChar char="•"/>
            </a:pPr>
            <a:r>
              <a:rPr lang="es-ES" sz="1600" dirty="0">
                <a:latin typeface="Work Sans Light" pitchFamily="2" charset="77"/>
              </a:rPr>
              <a:t>Java Script  </a:t>
            </a:r>
          </a:p>
          <a:p>
            <a:pPr indent="-285750" fontAlgn="base">
              <a:buFont typeface="Arial" panose="020B0604020202020204" pitchFamily="34" charset="0"/>
              <a:buChar char="•"/>
            </a:pPr>
            <a:r>
              <a:rPr lang="es-MX" sz="1600" dirty="0" err="1">
                <a:latin typeface="Work Sans Light" pitchFamily="2" charset="77"/>
              </a:rPr>
              <a:t>Html</a:t>
            </a:r>
            <a:r>
              <a:rPr lang="es-MX" sz="1600" dirty="0">
                <a:latin typeface="Work Sans Light" pitchFamily="2" charset="77"/>
              </a:rPr>
              <a:t> </a:t>
            </a:r>
            <a:r>
              <a:rPr lang="es-MX" sz="1600" dirty="0" err="1">
                <a:latin typeface="Work Sans Light" pitchFamily="2" charset="77"/>
              </a:rPr>
              <a:t>css</a:t>
            </a:r>
            <a:r>
              <a:rPr lang="es-MX" sz="1600" dirty="0">
                <a:latin typeface="Work Sans Light" pitchFamily="2" charset="77"/>
              </a:rPr>
              <a:t> </a:t>
            </a:r>
          </a:p>
          <a:p>
            <a:endParaRPr lang="es-MX" sz="1600" dirty="0">
              <a:latin typeface="Work Sans Light" pitchFamily="2" charset="77"/>
            </a:endParaRPr>
          </a:p>
          <a:p>
            <a:endParaRPr lang="es-MX" sz="1600" b="1" dirty="0">
              <a:latin typeface="Work Sans Light" pitchFamily="2" charset="77"/>
            </a:endParaRPr>
          </a:p>
        </p:txBody>
      </p:sp>
      <p:pic>
        <p:nvPicPr>
          <p:cNvPr id="7" name="Imagen 6">
            <a:extLst>
              <a:ext uri="{FF2B5EF4-FFF2-40B4-BE49-F238E27FC236}">
                <a16:creationId xmlns:a16="http://schemas.microsoft.com/office/drawing/2014/main" id="{1872E060-0443-9B36-63F8-4C0958AA36EF}"/>
              </a:ext>
            </a:extLst>
          </p:cNvPr>
          <p:cNvPicPr>
            <a:picLocks noChangeAspect="1"/>
          </p:cNvPicPr>
          <p:nvPr/>
        </p:nvPicPr>
        <p:blipFill>
          <a:blip r:embed="rId2"/>
          <a:stretch>
            <a:fillRect/>
          </a:stretch>
        </p:blipFill>
        <p:spPr>
          <a:xfrm>
            <a:off x="9828743" y="214400"/>
            <a:ext cx="1122062" cy="1117724"/>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288471" y="1332124"/>
            <a:ext cx="11447293" cy="1246495"/>
          </a:xfrm>
          <a:prstGeom prst="rect">
            <a:avLst/>
          </a:prstGeom>
          <a:noFill/>
        </p:spPr>
        <p:txBody>
          <a:bodyPr wrap="square" rtlCol="0">
            <a:spAutoFit/>
          </a:bodyPr>
          <a:lstStyle/>
          <a:p>
            <a:endParaRPr lang="es-MX" sz="1500" dirty="0">
              <a:latin typeface="Work Sans Light" pitchFamily="2" charset="77"/>
            </a:endParaRPr>
          </a:p>
          <a:p>
            <a:r>
              <a:rPr lang="es-MX" sz="1500" dirty="0">
                <a:latin typeface="Work Sans Light" pitchFamily="2" charset="77"/>
              </a:rPr>
              <a:t>Las actividades deben tener una terminación de 5 trimestres, para finalizarlo en fechas aproximadas e términos de mayo 2025 </a:t>
            </a:r>
          </a:p>
          <a:p>
            <a:pPr algn="just" rtl="0" fontAlgn="base"/>
            <a:r>
              <a:rPr lang="es-MX" sz="1500" dirty="0">
                <a:latin typeface="Work Sans Light" pitchFamily="2" charset="77"/>
              </a:rPr>
              <a:t>  </a:t>
            </a:r>
          </a:p>
          <a:p>
            <a:endParaRPr lang="es-MX" sz="1500" dirty="0">
              <a:latin typeface="Work Sans Light" pitchFamily="2" charset="77"/>
            </a:endParaRPr>
          </a:p>
        </p:txBody>
      </p:sp>
      <p:pic>
        <p:nvPicPr>
          <p:cNvPr id="7" name="Imagen 6">
            <a:extLst>
              <a:ext uri="{FF2B5EF4-FFF2-40B4-BE49-F238E27FC236}">
                <a16:creationId xmlns:a16="http://schemas.microsoft.com/office/drawing/2014/main" id="{78D2776C-D51D-0009-CC41-F54A247B4012}"/>
              </a:ext>
            </a:extLst>
          </p:cNvPr>
          <p:cNvPicPr>
            <a:picLocks noChangeAspect="1"/>
          </p:cNvPicPr>
          <p:nvPr/>
        </p:nvPicPr>
        <p:blipFill>
          <a:blip r:embed="rId2"/>
          <a:stretch>
            <a:fillRect/>
          </a:stretch>
        </p:blipFill>
        <p:spPr>
          <a:xfrm>
            <a:off x="9828743" y="214400"/>
            <a:ext cx="1122062" cy="1117724"/>
          </a:xfrm>
          <a:prstGeom prst="rect">
            <a:avLst/>
          </a:prstGeom>
        </p:spPr>
      </p:pic>
      <p:sp>
        <p:nvSpPr>
          <p:cNvPr id="3" name="CuadroTexto 2">
            <a:extLst>
              <a:ext uri="{FF2B5EF4-FFF2-40B4-BE49-F238E27FC236}">
                <a16:creationId xmlns:a16="http://schemas.microsoft.com/office/drawing/2014/main" id="{6744E412-CE99-4EF7-A8E6-394187D748B8}"/>
              </a:ext>
            </a:extLst>
          </p:cNvPr>
          <p:cNvSpPr txBox="1"/>
          <p:nvPr/>
        </p:nvSpPr>
        <p:spPr>
          <a:xfrm>
            <a:off x="94456" y="2141806"/>
            <a:ext cx="5637837" cy="3323987"/>
          </a:xfrm>
          <a:prstGeom prst="rect">
            <a:avLst/>
          </a:prstGeom>
          <a:noFill/>
        </p:spPr>
        <p:txBody>
          <a:bodyPr wrap="square" rtlCol="0">
            <a:spAutoFit/>
          </a:bodyPr>
          <a:lstStyle/>
          <a:p>
            <a:pPr algn="just" rtl="0" fontAlgn="base"/>
            <a:r>
              <a:rPr lang="es-MX" sz="1500" dirty="0">
                <a:latin typeface="Work Sans Light" pitchFamily="2" charset="77"/>
              </a:rPr>
              <a:t>TRIMESTRE 1 </a:t>
            </a:r>
          </a:p>
          <a:p>
            <a:pPr algn="just" rtl="0" fontAlgn="base"/>
            <a:r>
              <a:rPr lang="es-MX" sz="1500" dirty="0">
                <a:latin typeface="Work Sans Light" pitchFamily="2" charset="77"/>
              </a:rPr>
              <a:t>Reunión inicial con el cliente” el gerente o dueño de la academia de baile” </a:t>
            </a:r>
          </a:p>
          <a:p>
            <a:pPr algn="just" rtl="0" fontAlgn="base"/>
            <a:r>
              <a:rPr lang="es-MX" sz="1500" dirty="0">
                <a:latin typeface="Work Sans Light" pitchFamily="2" charset="77"/>
              </a:rPr>
              <a:t>Discusión de la funcionalidad del sitio web, el diseño y la experiencia del usuario frente a lo que quiere realizar </a:t>
            </a:r>
          </a:p>
          <a:p>
            <a:pPr algn="just" rtl="0" fontAlgn="base"/>
            <a:r>
              <a:rPr lang="es-MX" sz="1500" dirty="0">
                <a:latin typeface="Work Sans Light" pitchFamily="2" charset="77"/>
              </a:rPr>
              <a:t>Investigación de la competencia y análisis de sitios web similares para tomar en cuenta y basarnos en ellos </a:t>
            </a:r>
          </a:p>
          <a:p>
            <a:pPr algn="just" rtl="0" fontAlgn="base"/>
            <a:r>
              <a:rPr lang="es-MX" sz="1500" dirty="0">
                <a:latin typeface="Work Sans Light" pitchFamily="2" charset="77"/>
              </a:rPr>
              <a:t>Creación del mapa mental o diagrama de flujo del sitio web </a:t>
            </a:r>
          </a:p>
          <a:p>
            <a:pPr algn="just" rtl="0" fontAlgn="base"/>
            <a:r>
              <a:rPr lang="es-MX" sz="1500" dirty="0">
                <a:latin typeface="Work Sans Light" pitchFamily="2" charset="77"/>
              </a:rPr>
              <a:t>Definición del contenido del sitio web y la estructura de la pagina </a:t>
            </a:r>
          </a:p>
          <a:p>
            <a:pPr algn="just" rtl="0" fontAlgn="base"/>
            <a:r>
              <a:rPr lang="es-MX" sz="1500" dirty="0">
                <a:latin typeface="Work Sans Light" pitchFamily="2" charset="77"/>
              </a:rPr>
              <a:t>Redacción de borradores de textos para las páginas principales del sitio web </a:t>
            </a:r>
          </a:p>
          <a:p>
            <a:pPr algn="just" rtl="0" fontAlgn="base"/>
            <a:r>
              <a:rPr lang="es-MX" sz="1500" dirty="0">
                <a:latin typeface="Work Sans Light" pitchFamily="2" charset="77"/>
              </a:rPr>
              <a:t>Selección de imágenes y videos para el sitio web </a:t>
            </a:r>
          </a:p>
          <a:p>
            <a:endParaRPr lang="es-MX" sz="1500" dirty="0"/>
          </a:p>
        </p:txBody>
      </p:sp>
      <p:sp>
        <p:nvSpPr>
          <p:cNvPr id="8" name="CuadroTexto 7">
            <a:extLst>
              <a:ext uri="{FF2B5EF4-FFF2-40B4-BE49-F238E27FC236}">
                <a16:creationId xmlns:a16="http://schemas.microsoft.com/office/drawing/2014/main" id="{F6B205D6-F272-4294-95C4-E4CC9CD93E1D}"/>
              </a:ext>
            </a:extLst>
          </p:cNvPr>
          <p:cNvSpPr txBox="1"/>
          <p:nvPr/>
        </p:nvSpPr>
        <p:spPr>
          <a:xfrm>
            <a:off x="5926308" y="1910974"/>
            <a:ext cx="6171236" cy="3554819"/>
          </a:xfrm>
          <a:prstGeom prst="rect">
            <a:avLst/>
          </a:prstGeom>
          <a:noFill/>
        </p:spPr>
        <p:txBody>
          <a:bodyPr wrap="square" rtlCol="0">
            <a:spAutoFit/>
          </a:bodyPr>
          <a:lstStyle/>
          <a:p>
            <a:endParaRPr lang="es-MX" sz="1500" dirty="0">
              <a:latin typeface="Work Sans Light" pitchFamily="2" charset="77"/>
            </a:endParaRPr>
          </a:p>
          <a:p>
            <a:pPr algn="just" rtl="0" fontAlgn="base"/>
            <a:r>
              <a:rPr lang="es-MX" sz="1500" dirty="0">
                <a:latin typeface="Work Sans Light" pitchFamily="2" charset="77"/>
              </a:rPr>
              <a:t>TRIMESTRE 2-3 </a:t>
            </a:r>
          </a:p>
          <a:p>
            <a:pPr algn="just" rtl="0" fontAlgn="base"/>
            <a:r>
              <a:rPr lang="es-MX" sz="1500" dirty="0">
                <a:latin typeface="Work Sans Light" pitchFamily="2" charset="77"/>
              </a:rPr>
              <a:t>Creación de </a:t>
            </a:r>
            <a:r>
              <a:rPr lang="es-MX" sz="1500" dirty="0" err="1">
                <a:latin typeface="Work Sans Light" pitchFamily="2" charset="77"/>
              </a:rPr>
              <a:t>wireframes</a:t>
            </a:r>
            <a:r>
              <a:rPr lang="es-MX" sz="1500" dirty="0">
                <a:latin typeface="Work Sans Light" pitchFamily="2" charset="77"/>
              </a:rPr>
              <a:t> y mockups para el diseño del sitio web </a:t>
            </a:r>
          </a:p>
          <a:p>
            <a:pPr algn="just" rtl="0" fontAlgn="base"/>
            <a:r>
              <a:rPr lang="es-MX" sz="1500" dirty="0">
                <a:latin typeface="Work Sans Light" pitchFamily="2" charset="77"/>
              </a:rPr>
              <a:t>Selección de una plantilla o tema para el sitio web </a:t>
            </a:r>
          </a:p>
          <a:p>
            <a:pPr algn="just" rtl="0" fontAlgn="base"/>
            <a:r>
              <a:rPr lang="es-MX" sz="1500" dirty="0">
                <a:latin typeface="Work Sans Light" pitchFamily="2" charset="77"/>
              </a:rPr>
              <a:t>Desarrollo de la base de datos del sitio web </a:t>
            </a:r>
          </a:p>
          <a:p>
            <a:pPr algn="just" rtl="0" fontAlgn="base"/>
            <a:r>
              <a:rPr lang="es-MX" sz="1500" dirty="0">
                <a:latin typeface="Work Sans Light" pitchFamily="2" charset="77"/>
              </a:rPr>
              <a:t>Implementación del diseño del sitio web en HTML, CSS y JavaScript </a:t>
            </a:r>
          </a:p>
          <a:p>
            <a:pPr algn="just" rtl="0" fontAlgn="base"/>
            <a:r>
              <a:rPr lang="es-MX" sz="1500" dirty="0">
                <a:latin typeface="Work Sans Light" pitchFamily="2" charset="77"/>
              </a:rPr>
              <a:t>Desarrollo de las funcionalidades del sitio web, como el sistema de reservas, el blog y el formulario de contacto </a:t>
            </a:r>
          </a:p>
          <a:p>
            <a:pPr algn="just" rtl="0" fontAlgn="base"/>
            <a:r>
              <a:rPr lang="es-MX" sz="1500" dirty="0">
                <a:latin typeface="Work Sans Light" pitchFamily="2" charset="77"/>
              </a:rPr>
              <a:t>Integración de pasarelas de pago para pagos en línea </a:t>
            </a:r>
          </a:p>
          <a:p>
            <a:pPr algn="just" rtl="0" fontAlgn="base"/>
            <a:r>
              <a:rPr lang="es-MX" sz="1500" dirty="0">
                <a:latin typeface="Work Sans Light" pitchFamily="2" charset="77"/>
              </a:rPr>
              <a:t>Pruebas exhaustivas del sitio web para detectar y corregir errores </a:t>
            </a:r>
          </a:p>
          <a:p>
            <a:pPr algn="just" rtl="0" fontAlgn="base"/>
            <a:r>
              <a:rPr lang="es-MX" sz="1500" dirty="0">
                <a:latin typeface="Work Sans Light" pitchFamily="2" charset="77"/>
              </a:rPr>
              <a:t>Optimización del sitio web para motores de búsqueda (SEO) </a:t>
            </a:r>
          </a:p>
          <a:p>
            <a:pPr algn="just" rtl="0" fontAlgn="base"/>
            <a:r>
              <a:rPr lang="es-MX" sz="1500" dirty="0">
                <a:latin typeface="Work Sans Light" pitchFamily="2" charset="77"/>
              </a:rPr>
              <a:t>Capacitación al cliente sobre cómo usar el sistema de gestión de contenido del sitio web </a:t>
            </a:r>
          </a:p>
          <a:p>
            <a:endParaRPr lang="es-MX" sz="1500" dirty="0"/>
          </a:p>
        </p:txBody>
      </p:sp>
      <p:sp>
        <p:nvSpPr>
          <p:cNvPr id="9" name="CuadroTexto 8">
            <a:extLst>
              <a:ext uri="{FF2B5EF4-FFF2-40B4-BE49-F238E27FC236}">
                <a16:creationId xmlns:a16="http://schemas.microsoft.com/office/drawing/2014/main" id="{7AD6FAE9-0A9C-4457-B57C-8AE0C8074017}"/>
              </a:ext>
            </a:extLst>
          </p:cNvPr>
          <p:cNvSpPr txBox="1"/>
          <p:nvPr/>
        </p:nvSpPr>
        <p:spPr>
          <a:xfrm>
            <a:off x="4674840" y="5439423"/>
            <a:ext cx="4180114" cy="1477328"/>
          </a:xfrm>
          <a:prstGeom prst="rect">
            <a:avLst/>
          </a:prstGeom>
          <a:noFill/>
        </p:spPr>
        <p:txBody>
          <a:bodyPr wrap="square" rtlCol="0">
            <a:spAutoFit/>
          </a:bodyPr>
          <a:lstStyle/>
          <a:p>
            <a:pPr algn="just" rtl="0" fontAlgn="base"/>
            <a:r>
              <a:rPr lang="es-MX" sz="1500" dirty="0">
                <a:latin typeface="Work Sans Light" pitchFamily="2" charset="77"/>
              </a:rPr>
              <a:t>TRIMESTRE 4-5 </a:t>
            </a:r>
          </a:p>
          <a:p>
            <a:pPr algn="just" rtl="0" fontAlgn="base"/>
            <a:r>
              <a:rPr lang="es-MX" sz="1500" dirty="0">
                <a:latin typeface="Work Sans Light" pitchFamily="2" charset="77"/>
              </a:rPr>
              <a:t>Lanzamiento del sitio web al público </a:t>
            </a:r>
          </a:p>
          <a:p>
            <a:pPr algn="just" rtl="0" fontAlgn="base"/>
            <a:r>
              <a:rPr lang="es-MX" sz="1500" dirty="0">
                <a:latin typeface="Work Sans Light" pitchFamily="2" charset="77"/>
              </a:rPr>
              <a:t>Promoción del sitio web a través de redes sociales, marketing por correo electrónico y publicidad en línea </a:t>
            </a:r>
          </a:p>
          <a:p>
            <a:endParaRPr lang="es-MX" sz="1500" dirty="0"/>
          </a:p>
        </p:txBody>
      </p:sp>
    </p:spTree>
    <p:extLst>
      <p:ext uri="{BB962C8B-B14F-4D97-AF65-F5344CB8AC3E}">
        <p14:creationId xmlns:p14="http://schemas.microsoft.com/office/powerpoint/2010/main" val="278382664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3616</TotalTime>
  <Words>818</Words>
  <Application>Microsoft Office PowerPoint</Application>
  <PresentationFormat>Panorámica</PresentationFormat>
  <Paragraphs>87</Paragraphs>
  <Slides>10</Slides>
  <Notes>1</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10</vt:i4>
      </vt:variant>
    </vt:vector>
  </HeadingPairs>
  <TitlesOfParts>
    <vt:vector size="17"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David Santiago Moralez Pachon</cp:lastModifiedBy>
  <cp:revision>80</cp:revision>
  <dcterms:created xsi:type="dcterms:W3CDTF">2020-10-01T23:51:28Z</dcterms:created>
  <dcterms:modified xsi:type="dcterms:W3CDTF">2024-06-15T13:57:00Z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